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8"/>
  </p:notesMasterIdLst>
  <p:sldIdLst>
    <p:sldId id="259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A00"/>
    <a:srgbClr val="F44702"/>
    <a:srgbClr val="FFD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9B292-9352-4A1A-8BC1-1338DB133ACB}" v="20" dt="2025-09-15T18:39:56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9" autoAdjust="0"/>
    <p:restoredTop sz="94709"/>
  </p:normalViewPr>
  <p:slideViewPr>
    <p:cSldViewPr snapToGrid="0">
      <p:cViewPr varScale="1">
        <p:scale>
          <a:sx n="106" d="100"/>
          <a:sy n="106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55B18-A27D-624E-AC42-FCE3970912AE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4153F-7064-B442-A8B7-9C8EE81F5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rry image of a classroom&#10;&#10;Description automatically generated">
            <a:extLst>
              <a:ext uri="{FF2B5EF4-FFF2-40B4-BE49-F238E27FC236}">
                <a16:creationId xmlns:a16="http://schemas.microsoft.com/office/drawing/2014/main" id="{FA2FB666-E7E7-3CBD-11B2-E184C1402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862" y="0"/>
            <a:ext cx="12203724" cy="6928338"/>
          </a:xfrm>
          <a:prstGeom prst="rect">
            <a:avLst/>
          </a:prstGeom>
        </p:spPr>
      </p:pic>
      <p:pic>
        <p:nvPicPr>
          <p:cNvPr id="10" name="Picture 9" descr="A black background with yellow letters&#10;&#10;Description automatically generated">
            <a:extLst>
              <a:ext uri="{FF2B5EF4-FFF2-40B4-BE49-F238E27FC236}">
                <a16:creationId xmlns:a16="http://schemas.microsoft.com/office/drawing/2014/main" id="{E7CCB13C-4ED0-07E2-6EA4-C233B28A27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" y="2171700"/>
            <a:ext cx="10058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3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ssouri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F427-9278-08B8-539B-F555EBE4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572B4-CEA7-2BAF-6084-6C8A50B2B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6E6BC6-18E0-DA44-0FDE-189C9F8DEC1D}"/>
              </a:ext>
            </a:extLst>
          </p:cNvPr>
          <p:cNvSpPr/>
          <p:nvPr userDrawn="1"/>
        </p:nvSpPr>
        <p:spPr>
          <a:xfrm flipV="1">
            <a:off x="831850" y="1590473"/>
            <a:ext cx="914400" cy="238527"/>
          </a:xfrm>
          <a:prstGeom prst="roundRect">
            <a:avLst/>
          </a:prstGeom>
          <a:solidFill>
            <a:srgbClr val="F7AA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227A4C-C235-876B-312A-78B0AD6CFB32}"/>
              </a:ext>
            </a:extLst>
          </p:cNvPr>
          <p:cNvCxnSpPr>
            <a:cxnSpLocks/>
          </p:cNvCxnSpPr>
          <p:nvPr userDrawn="1"/>
        </p:nvCxnSpPr>
        <p:spPr>
          <a:xfrm>
            <a:off x="1746250" y="1709737"/>
            <a:ext cx="10445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yellow and grey triangle&#10;&#10;Description automatically generated">
            <a:extLst>
              <a:ext uri="{FF2B5EF4-FFF2-40B4-BE49-F238E27FC236}">
                <a16:creationId xmlns:a16="http://schemas.microsoft.com/office/drawing/2014/main" id="{0248D708-9D77-C0A9-653C-14C395FCA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6950" y="5906707"/>
            <a:ext cx="912224" cy="89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gned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7C8707-3D30-3A66-0707-40A78DF1D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-25683" y="0"/>
            <a:ext cx="12217683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F99A1-62DD-2E2C-45BB-0AC4B2C9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A3E4A-66D4-21E3-4393-258E26BD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CD8E3-7C64-3D98-D5E1-42F5E8D5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background with yellow letters&#10;&#10;Description automatically generated">
            <a:extLst>
              <a:ext uri="{FF2B5EF4-FFF2-40B4-BE49-F238E27FC236}">
                <a16:creationId xmlns:a16="http://schemas.microsoft.com/office/drawing/2014/main" id="{E7CCB13C-4ED0-07E2-6EA4-C233B28A27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" y="2171700"/>
            <a:ext cx="10058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0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- Kansas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F427-9278-08B8-539B-F555EBE4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572B4-CEA7-2BAF-6084-6C8A50B2B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6E6BC6-18E0-DA44-0FDE-189C9F8DEC1D}"/>
              </a:ext>
            </a:extLst>
          </p:cNvPr>
          <p:cNvSpPr/>
          <p:nvPr userDrawn="1"/>
        </p:nvSpPr>
        <p:spPr>
          <a:xfrm flipV="1">
            <a:off x="831850" y="1590473"/>
            <a:ext cx="914400" cy="238527"/>
          </a:xfrm>
          <a:prstGeom prst="roundRect">
            <a:avLst/>
          </a:prstGeom>
          <a:solidFill>
            <a:srgbClr val="F7AA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227A4C-C235-876B-312A-78B0AD6CFB32}"/>
              </a:ext>
            </a:extLst>
          </p:cNvPr>
          <p:cNvCxnSpPr>
            <a:cxnSpLocks/>
          </p:cNvCxnSpPr>
          <p:nvPr userDrawn="1"/>
        </p:nvCxnSpPr>
        <p:spPr>
          <a:xfrm>
            <a:off x="1746250" y="1709737"/>
            <a:ext cx="10445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yellow and grey triangle&#10;&#10;Description automatically generated">
            <a:extLst>
              <a:ext uri="{FF2B5EF4-FFF2-40B4-BE49-F238E27FC236}">
                <a16:creationId xmlns:a16="http://schemas.microsoft.com/office/drawing/2014/main" id="{3BB734BB-0E85-313A-AD40-4142CEE46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6950" y="5906707"/>
            <a:ext cx="912224" cy="89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- KS Priorit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1D9EF94-C941-90A1-4C91-CD6B27E76697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7AA00">
                  <a:alpha val="63774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5FF0A-D299-172F-C19A-CAF65601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99D69A-6598-1553-1B03-55C814F12BD7}"/>
              </a:ext>
            </a:extLst>
          </p:cNvPr>
          <p:cNvSpPr/>
          <p:nvPr userDrawn="1"/>
        </p:nvSpPr>
        <p:spPr>
          <a:xfrm>
            <a:off x="838200" y="1362107"/>
            <a:ext cx="6229574" cy="328581"/>
          </a:xfrm>
          <a:prstGeom prst="rect">
            <a:avLst/>
          </a:prstGeom>
          <a:gradFill>
            <a:gsLst>
              <a:gs pos="16000">
                <a:srgbClr val="F7AA00">
                  <a:alpha val="20000"/>
                </a:srgbClr>
              </a:gs>
              <a:gs pos="37000">
                <a:srgbClr val="F7AA00">
                  <a:lumMod val="80000"/>
                  <a:lumOff val="20000"/>
                  <a:alpha val="49675"/>
                </a:srgbClr>
              </a:gs>
              <a:gs pos="65000">
                <a:srgbClr val="F7AA00">
                  <a:alpha val="69000"/>
                </a:srgbClr>
              </a:gs>
              <a:gs pos="100000">
                <a:srgbClr val="F7A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56509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40C4-39C9-699F-ADDF-C3ADB5880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364C3-D7F6-679B-EF88-D94C13F6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E546-9C99-DB42-8936-A5F52A54E7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82931-0ACE-1DF9-118F-C48726C490CB}"/>
              </a:ext>
            </a:extLst>
          </p:cNvPr>
          <p:cNvSpPr/>
          <p:nvPr userDrawn="1"/>
        </p:nvSpPr>
        <p:spPr>
          <a:xfrm>
            <a:off x="838200" y="1362107"/>
            <a:ext cx="2722581" cy="328581"/>
          </a:xfrm>
          <a:prstGeom prst="rect">
            <a:avLst/>
          </a:prstGeom>
          <a:gradFill>
            <a:gsLst>
              <a:gs pos="16000">
                <a:srgbClr val="F7AA00">
                  <a:alpha val="20000"/>
                </a:srgbClr>
              </a:gs>
              <a:gs pos="37000">
                <a:srgbClr val="F7AA00">
                  <a:lumMod val="80000"/>
                  <a:lumOff val="20000"/>
                  <a:alpha val="49675"/>
                </a:srgbClr>
              </a:gs>
              <a:gs pos="65000">
                <a:srgbClr val="F7AA00">
                  <a:alpha val="69000"/>
                </a:srgbClr>
              </a:gs>
              <a:gs pos="100000">
                <a:srgbClr val="F7A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7B85D-1303-39BF-F6AA-0049A2E21FDD}"/>
              </a:ext>
            </a:extLst>
          </p:cNvPr>
          <p:cNvSpPr txBox="1"/>
          <p:nvPr userDrawn="1"/>
        </p:nvSpPr>
        <p:spPr>
          <a:xfrm>
            <a:off x="838200" y="3146356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Every student prepared.</a:t>
            </a:r>
          </a:p>
        </p:txBody>
      </p:sp>
      <p:pic>
        <p:nvPicPr>
          <p:cNvPr id="8" name="Picture 7" descr="A yellow and grey triangle&#10;&#10;Description automatically generated">
            <a:extLst>
              <a:ext uri="{FF2B5EF4-FFF2-40B4-BE49-F238E27FC236}">
                <a16:creationId xmlns:a16="http://schemas.microsoft.com/office/drawing/2014/main" id="{01599074-9C8E-B93C-BFEC-A85E6E5A4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6950" y="5906707"/>
            <a:ext cx="912224" cy="899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0517FE-22A1-E781-90D6-65AEF16FA722}"/>
              </a:ext>
            </a:extLst>
          </p:cNvPr>
          <p:cNvSpPr/>
          <p:nvPr userDrawn="1"/>
        </p:nvSpPr>
        <p:spPr>
          <a:xfrm>
            <a:off x="8335617" y="0"/>
            <a:ext cx="385638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7AA00">
                  <a:alpha val="63774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hild smiling with backpacks&#10;&#10;Description automatically generated">
            <a:extLst>
              <a:ext uri="{FF2B5EF4-FFF2-40B4-BE49-F238E27FC236}">
                <a16:creationId xmlns:a16="http://schemas.microsoft.com/office/drawing/2014/main" id="{A6AC1B71-86BE-C87C-B12B-953579EDEA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0552" y="1690688"/>
            <a:ext cx="2743200" cy="367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50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40C4-39C9-699F-ADDF-C3ADB5880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82931-0ACE-1DF9-118F-C48726C490CB}"/>
              </a:ext>
            </a:extLst>
          </p:cNvPr>
          <p:cNvSpPr/>
          <p:nvPr userDrawn="1"/>
        </p:nvSpPr>
        <p:spPr>
          <a:xfrm>
            <a:off x="838199" y="1362107"/>
            <a:ext cx="3206675" cy="328581"/>
          </a:xfrm>
          <a:prstGeom prst="rect">
            <a:avLst/>
          </a:prstGeom>
          <a:gradFill>
            <a:gsLst>
              <a:gs pos="16000">
                <a:srgbClr val="F7AA00">
                  <a:alpha val="20000"/>
                </a:srgbClr>
              </a:gs>
              <a:gs pos="37000">
                <a:srgbClr val="F7AA00">
                  <a:lumMod val="80000"/>
                  <a:lumOff val="20000"/>
                  <a:alpha val="49675"/>
                </a:srgbClr>
              </a:gs>
              <a:gs pos="65000">
                <a:srgbClr val="F7AA00">
                  <a:alpha val="69000"/>
                </a:srgbClr>
              </a:gs>
              <a:gs pos="100000">
                <a:srgbClr val="F7A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7B85D-1303-39BF-F6AA-0049A2E21FDD}"/>
              </a:ext>
            </a:extLst>
          </p:cNvPr>
          <p:cNvSpPr txBox="1"/>
          <p:nvPr userDrawn="1"/>
        </p:nvSpPr>
        <p:spPr>
          <a:xfrm>
            <a:off x="838200" y="2767645"/>
            <a:ext cx="6638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Aligned is a non-profit, non-partisan coalition of business leaders committed to improving education in Kansas and Missouri.</a:t>
            </a:r>
          </a:p>
        </p:txBody>
      </p:sp>
      <p:pic>
        <p:nvPicPr>
          <p:cNvPr id="8" name="Picture 7" descr="A yellow and grey triangle&#10;&#10;Description automatically generated">
            <a:extLst>
              <a:ext uri="{FF2B5EF4-FFF2-40B4-BE49-F238E27FC236}">
                <a16:creationId xmlns:a16="http://schemas.microsoft.com/office/drawing/2014/main" id="{01599074-9C8E-B93C-BFEC-A85E6E5A4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6950" y="5906707"/>
            <a:ext cx="912224" cy="899285"/>
          </a:xfrm>
          <a:prstGeom prst="rect">
            <a:avLst/>
          </a:prstGeom>
        </p:spPr>
      </p:pic>
      <p:pic>
        <p:nvPicPr>
          <p:cNvPr id="13" name="Picture 12" descr="A yellow person with arms raised in front of grey people&#10;&#10;Description automatically generated">
            <a:extLst>
              <a:ext uri="{FF2B5EF4-FFF2-40B4-BE49-F238E27FC236}">
                <a16:creationId xmlns:a16="http://schemas.microsoft.com/office/drawing/2014/main" id="{436DA74A-501E-FDCF-62B9-62FB179E4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348" r="9314"/>
          <a:stretch/>
        </p:blipFill>
        <p:spPr>
          <a:xfrm>
            <a:off x="8335616" y="2460140"/>
            <a:ext cx="3018184" cy="26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2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40C4-39C9-699F-ADDF-C3ADB5880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82931-0ACE-1DF9-118F-C48726C490CB}"/>
              </a:ext>
            </a:extLst>
          </p:cNvPr>
          <p:cNvSpPr/>
          <p:nvPr userDrawn="1"/>
        </p:nvSpPr>
        <p:spPr>
          <a:xfrm>
            <a:off x="838200" y="1362107"/>
            <a:ext cx="3120614" cy="328581"/>
          </a:xfrm>
          <a:prstGeom prst="rect">
            <a:avLst/>
          </a:prstGeom>
          <a:gradFill>
            <a:gsLst>
              <a:gs pos="16000">
                <a:srgbClr val="F7AA00">
                  <a:alpha val="20000"/>
                </a:srgbClr>
              </a:gs>
              <a:gs pos="37000">
                <a:srgbClr val="F7AA00">
                  <a:lumMod val="80000"/>
                  <a:lumOff val="20000"/>
                  <a:alpha val="49675"/>
                </a:srgbClr>
              </a:gs>
              <a:gs pos="65000">
                <a:srgbClr val="F7AA00">
                  <a:alpha val="69000"/>
                </a:srgbClr>
              </a:gs>
              <a:gs pos="100000">
                <a:srgbClr val="F7A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7B85D-1303-39BF-F6AA-0049A2E21FDD}"/>
              </a:ext>
            </a:extLst>
          </p:cNvPr>
          <p:cNvSpPr txBox="1"/>
          <p:nvPr userDrawn="1"/>
        </p:nvSpPr>
        <p:spPr>
          <a:xfrm>
            <a:off x="838200" y="3146356"/>
            <a:ext cx="5423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Amplify the business voice to support student achievement and career readiness.</a:t>
            </a:r>
          </a:p>
        </p:txBody>
      </p:sp>
      <p:pic>
        <p:nvPicPr>
          <p:cNvPr id="8" name="Picture 7" descr="A yellow and grey triangle&#10;&#10;Description automatically generated">
            <a:extLst>
              <a:ext uri="{FF2B5EF4-FFF2-40B4-BE49-F238E27FC236}">
                <a16:creationId xmlns:a16="http://schemas.microsoft.com/office/drawing/2014/main" id="{01599074-9C8E-B93C-BFEC-A85E6E5A4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6950" y="5906707"/>
            <a:ext cx="912224" cy="899285"/>
          </a:xfrm>
          <a:prstGeom prst="rect">
            <a:avLst/>
          </a:prstGeom>
        </p:spPr>
      </p:pic>
      <p:pic>
        <p:nvPicPr>
          <p:cNvPr id="4" name="Graphic 3" descr="Megaphone1 outline">
            <a:extLst>
              <a:ext uri="{FF2B5EF4-FFF2-40B4-BE49-F238E27FC236}">
                <a16:creationId xmlns:a16="http://schemas.microsoft.com/office/drawing/2014/main" id="{9951A770-01DE-9500-7D42-BCF14F6A8D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5192" y="2099572"/>
            <a:ext cx="2948608" cy="29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80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busines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ity skyline through an office building">
            <a:extLst>
              <a:ext uri="{FF2B5EF4-FFF2-40B4-BE49-F238E27FC236}">
                <a16:creationId xmlns:a16="http://schemas.microsoft.com/office/drawing/2014/main" id="{69DD80B0-CA43-E268-3D6B-6433C10AA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4000"/>
                    </a14:imgEffect>
                    <a14:imgEffect>
                      <a14:colorTemperature colorTemp="5601"/>
                    </a14:imgEffect>
                    <a14:imgEffect>
                      <a14:saturation sat="201000"/>
                    </a14:imgEffect>
                    <a14:imgEffect>
                      <a14:brightnessContrast bright="-54000" contrast="-15000"/>
                    </a14:imgEffect>
                  </a14:imgLayer>
                </a14:imgProps>
              </a:ext>
            </a:extLst>
          </a:blip>
          <a:srcRect b="16224"/>
          <a:stretch/>
        </p:blipFill>
        <p:spPr>
          <a:xfrm>
            <a:off x="-1" y="1"/>
            <a:ext cx="12192001" cy="6858000"/>
          </a:xfrm>
          <a:prstGeom prst="rect">
            <a:avLst/>
          </a:prstGeom>
          <a:solidFill>
            <a:srgbClr val="F7AA00"/>
          </a:solidFill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8D40C4-39C9-699F-ADDF-C3ADB5880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Why business?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82931-0ACE-1DF9-118F-C48726C490CB}"/>
              </a:ext>
            </a:extLst>
          </p:cNvPr>
          <p:cNvSpPr/>
          <p:nvPr userDrawn="1"/>
        </p:nvSpPr>
        <p:spPr>
          <a:xfrm>
            <a:off x="838199" y="1362107"/>
            <a:ext cx="3690770" cy="328581"/>
          </a:xfrm>
          <a:prstGeom prst="rect">
            <a:avLst/>
          </a:prstGeom>
          <a:gradFill>
            <a:gsLst>
              <a:gs pos="16000">
                <a:srgbClr val="F7AA00">
                  <a:alpha val="20000"/>
                </a:srgbClr>
              </a:gs>
              <a:gs pos="37000">
                <a:srgbClr val="F7AA00">
                  <a:lumMod val="80000"/>
                  <a:lumOff val="20000"/>
                  <a:alpha val="49675"/>
                </a:srgbClr>
              </a:gs>
              <a:gs pos="65000">
                <a:srgbClr val="F7AA00">
                  <a:alpha val="69000"/>
                </a:srgbClr>
              </a:gs>
              <a:gs pos="100000">
                <a:srgbClr val="F7A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7B85D-1303-39BF-F6AA-0049A2E21FDD}"/>
              </a:ext>
            </a:extLst>
          </p:cNvPr>
          <p:cNvSpPr txBox="1"/>
          <p:nvPr userDrawn="1"/>
        </p:nvSpPr>
        <p:spPr>
          <a:xfrm>
            <a:off x="773653" y="2787020"/>
            <a:ext cx="10644692" cy="103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Businesses have the obligation, opportunity, and capacity to foster greater student achievement, build an educated workforce pipeline, and protect the economic vitality of their communities.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C55FF-42DA-5758-35E6-3A2765780FB8}"/>
              </a:ext>
            </a:extLst>
          </p:cNvPr>
          <p:cNvSpPr txBox="1"/>
          <p:nvPr userDrawn="1"/>
        </p:nvSpPr>
        <p:spPr>
          <a:xfrm>
            <a:off x="773653" y="4248643"/>
            <a:ext cx="10644692" cy="72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Business leaders can help drive ambitious, aggressive, and comprehensive education reforms.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A5F2C-6ECA-177C-D207-94EBE325379A}"/>
              </a:ext>
            </a:extLst>
          </p:cNvPr>
          <p:cNvSpPr txBox="1"/>
          <p:nvPr userDrawn="1"/>
        </p:nvSpPr>
        <p:spPr>
          <a:xfrm>
            <a:off x="773653" y="5495893"/>
            <a:ext cx="10644692" cy="41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Great schools are good business.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876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re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32DC-1E80-867E-D494-9447AC57A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Our Core Principles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5B3308-EE11-F1CB-04E1-C5346E154763}"/>
              </a:ext>
            </a:extLst>
          </p:cNvPr>
          <p:cNvSpPr/>
          <p:nvPr userDrawn="1"/>
        </p:nvSpPr>
        <p:spPr>
          <a:xfrm>
            <a:off x="838199" y="1362107"/>
            <a:ext cx="4874111" cy="328581"/>
          </a:xfrm>
          <a:prstGeom prst="rect">
            <a:avLst/>
          </a:prstGeom>
          <a:gradFill>
            <a:gsLst>
              <a:gs pos="16000">
                <a:srgbClr val="F7AA00">
                  <a:alpha val="20000"/>
                </a:srgbClr>
              </a:gs>
              <a:gs pos="37000">
                <a:srgbClr val="F7AA00">
                  <a:lumMod val="80000"/>
                  <a:lumOff val="20000"/>
                  <a:alpha val="49675"/>
                </a:srgbClr>
              </a:gs>
              <a:gs pos="65000">
                <a:srgbClr val="F7AA00">
                  <a:alpha val="69000"/>
                </a:srgbClr>
              </a:gs>
              <a:gs pos="100000">
                <a:srgbClr val="F7AA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7" name="Picture 6" descr="A yellow and grey triangle&#10;&#10;Description automatically generated">
            <a:extLst>
              <a:ext uri="{FF2B5EF4-FFF2-40B4-BE49-F238E27FC236}">
                <a16:creationId xmlns:a16="http://schemas.microsoft.com/office/drawing/2014/main" id="{322A2707-8412-3D18-E510-4F16673AC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6950" y="5906707"/>
            <a:ext cx="912224" cy="899285"/>
          </a:xfrm>
          <a:prstGeom prst="rect">
            <a:avLst/>
          </a:pr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87C4D971-AF3A-F741-ABA8-A92B41D22DAC}"/>
              </a:ext>
            </a:extLst>
          </p:cNvPr>
          <p:cNvGrpSpPr/>
          <p:nvPr userDrawn="1"/>
        </p:nvGrpSpPr>
        <p:grpSpPr>
          <a:xfrm>
            <a:off x="838201" y="1917845"/>
            <a:ext cx="5113436" cy="493148"/>
            <a:chOff x="297349" y="-47625"/>
            <a:chExt cx="6817915" cy="65753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5CFA06B-C7EB-C51B-B5EC-688515B7A2EC}"/>
                </a:ext>
              </a:extLst>
            </p:cNvPr>
            <p:cNvSpPr/>
            <p:nvPr/>
          </p:nvSpPr>
          <p:spPr>
            <a:xfrm>
              <a:off x="297349" y="117021"/>
              <a:ext cx="486611" cy="492884"/>
            </a:xfrm>
            <a:custGeom>
              <a:avLst/>
              <a:gdLst/>
              <a:ahLst/>
              <a:cxnLst/>
              <a:rect l="l" t="t" r="r" b="b"/>
              <a:pathLst>
                <a:path w="717151" h="726396">
                  <a:moveTo>
                    <a:pt x="0" y="0"/>
                  </a:moveTo>
                  <a:lnTo>
                    <a:pt x="717151" y="0"/>
                  </a:lnTo>
                  <a:lnTo>
                    <a:pt x="717151" y="726396"/>
                  </a:lnTo>
                  <a:lnTo>
                    <a:pt x="0" y="726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41616E8-8928-3F29-D197-DF8351034245}"/>
                </a:ext>
              </a:extLst>
            </p:cNvPr>
            <p:cNvSpPr txBox="1"/>
            <p:nvPr/>
          </p:nvSpPr>
          <p:spPr>
            <a:xfrm>
              <a:off x="850769" y="-47625"/>
              <a:ext cx="6264495" cy="65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20"/>
                </a:lnSpc>
                <a:spcBef>
                  <a:spcPct val="0"/>
                </a:spcBef>
              </a:pPr>
              <a:r>
                <a:rPr lang="en-US" sz="2400" b="1" i="0" dirty="0">
                  <a:solidFill>
                    <a:srgbClr val="50525A"/>
                  </a:solidFill>
                  <a:latin typeface="+mn-lt"/>
                  <a:ea typeface="Cambria Bold"/>
                  <a:cs typeface="Cambria Bold"/>
                  <a:sym typeface="Cambria Bold"/>
                </a:rPr>
                <a:t>Student Focused</a:t>
              </a:r>
            </a:p>
          </p:txBody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E38F7393-749C-2F73-BECB-EF2E46B4B26C}"/>
              </a:ext>
            </a:extLst>
          </p:cNvPr>
          <p:cNvGrpSpPr/>
          <p:nvPr userDrawn="1"/>
        </p:nvGrpSpPr>
        <p:grpSpPr>
          <a:xfrm>
            <a:off x="838200" y="3426373"/>
            <a:ext cx="5113436" cy="493148"/>
            <a:chOff x="297349" y="-47625"/>
            <a:chExt cx="6817915" cy="65753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7088C38-50A6-74C2-CF9E-AE527E2318F2}"/>
                </a:ext>
              </a:extLst>
            </p:cNvPr>
            <p:cNvSpPr/>
            <p:nvPr/>
          </p:nvSpPr>
          <p:spPr>
            <a:xfrm>
              <a:off x="297349" y="117021"/>
              <a:ext cx="486611" cy="492884"/>
            </a:xfrm>
            <a:custGeom>
              <a:avLst/>
              <a:gdLst/>
              <a:ahLst/>
              <a:cxnLst/>
              <a:rect l="l" t="t" r="r" b="b"/>
              <a:pathLst>
                <a:path w="717151" h="726396">
                  <a:moveTo>
                    <a:pt x="0" y="0"/>
                  </a:moveTo>
                  <a:lnTo>
                    <a:pt x="717151" y="0"/>
                  </a:lnTo>
                  <a:lnTo>
                    <a:pt x="717151" y="726396"/>
                  </a:lnTo>
                  <a:lnTo>
                    <a:pt x="0" y="726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A44D9F7A-ACC5-2999-22F1-B7894056DDC5}"/>
                </a:ext>
              </a:extLst>
            </p:cNvPr>
            <p:cNvSpPr txBox="1"/>
            <p:nvPr/>
          </p:nvSpPr>
          <p:spPr>
            <a:xfrm>
              <a:off x="850769" y="-47625"/>
              <a:ext cx="6264495" cy="65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20"/>
                </a:lnSpc>
                <a:spcBef>
                  <a:spcPct val="0"/>
                </a:spcBef>
              </a:pPr>
              <a:r>
                <a:rPr lang="en-US" sz="2400" b="1" i="0" dirty="0">
                  <a:solidFill>
                    <a:srgbClr val="50525A"/>
                  </a:solidFill>
                  <a:latin typeface="+mn-lt"/>
                  <a:ea typeface="Cambria Bold"/>
                  <a:cs typeface="Cambria Bold"/>
                  <a:sym typeface="Cambria Bold"/>
                </a:rPr>
                <a:t>Efficient</a:t>
              </a: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FAFADB5F-A3E9-8542-A5F9-F526128AD67C}"/>
              </a:ext>
            </a:extLst>
          </p:cNvPr>
          <p:cNvGrpSpPr/>
          <p:nvPr userDrawn="1"/>
        </p:nvGrpSpPr>
        <p:grpSpPr>
          <a:xfrm>
            <a:off x="841000" y="5002745"/>
            <a:ext cx="5113436" cy="493148"/>
            <a:chOff x="297349" y="-47625"/>
            <a:chExt cx="6817915" cy="657530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2D717891-3659-D4C3-090D-CFF11F76C62F}"/>
                </a:ext>
              </a:extLst>
            </p:cNvPr>
            <p:cNvSpPr/>
            <p:nvPr/>
          </p:nvSpPr>
          <p:spPr>
            <a:xfrm>
              <a:off x="297349" y="117021"/>
              <a:ext cx="486611" cy="492884"/>
            </a:xfrm>
            <a:custGeom>
              <a:avLst/>
              <a:gdLst/>
              <a:ahLst/>
              <a:cxnLst/>
              <a:rect l="l" t="t" r="r" b="b"/>
              <a:pathLst>
                <a:path w="717151" h="726396">
                  <a:moveTo>
                    <a:pt x="0" y="0"/>
                  </a:moveTo>
                  <a:lnTo>
                    <a:pt x="717151" y="0"/>
                  </a:lnTo>
                  <a:lnTo>
                    <a:pt x="717151" y="726396"/>
                  </a:lnTo>
                  <a:lnTo>
                    <a:pt x="0" y="726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A4308B1B-6AC1-505F-2771-16E3FADF3FBF}"/>
                </a:ext>
              </a:extLst>
            </p:cNvPr>
            <p:cNvSpPr txBox="1"/>
            <p:nvPr/>
          </p:nvSpPr>
          <p:spPr>
            <a:xfrm>
              <a:off x="850769" y="-47625"/>
              <a:ext cx="6264495" cy="65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20"/>
                </a:lnSpc>
                <a:spcBef>
                  <a:spcPct val="0"/>
                </a:spcBef>
              </a:pPr>
              <a:r>
                <a:rPr lang="en-US" sz="2400" b="1" i="0" dirty="0">
                  <a:solidFill>
                    <a:srgbClr val="50525A"/>
                  </a:solidFill>
                  <a:latin typeface="+mn-lt"/>
                  <a:ea typeface="Cambria Bold"/>
                  <a:cs typeface="Cambria Bold"/>
                  <a:sym typeface="Cambria Bold"/>
                </a:rPr>
                <a:t>Accountable</a:t>
              </a:r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id="{1DC6EBAD-AC1B-99B9-903C-4014146492B5}"/>
              </a:ext>
            </a:extLst>
          </p:cNvPr>
          <p:cNvGrpSpPr/>
          <p:nvPr userDrawn="1"/>
        </p:nvGrpSpPr>
        <p:grpSpPr>
          <a:xfrm>
            <a:off x="6240364" y="1917844"/>
            <a:ext cx="5113436" cy="493149"/>
            <a:chOff x="297349" y="-47626"/>
            <a:chExt cx="6817915" cy="657531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B82CF06-FDEE-AFA7-B98E-2D84E73BC68E}"/>
                </a:ext>
              </a:extLst>
            </p:cNvPr>
            <p:cNvSpPr/>
            <p:nvPr/>
          </p:nvSpPr>
          <p:spPr>
            <a:xfrm>
              <a:off x="297349" y="117020"/>
              <a:ext cx="486611" cy="492885"/>
            </a:xfrm>
            <a:custGeom>
              <a:avLst/>
              <a:gdLst/>
              <a:ahLst/>
              <a:cxnLst/>
              <a:rect l="l" t="t" r="r" b="b"/>
              <a:pathLst>
                <a:path w="717151" h="726396">
                  <a:moveTo>
                    <a:pt x="0" y="0"/>
                  </a:moveTo>
                  <a:lnTo>
                    <a:pt x="717151" y="0"/>
                  </a:lnTo>
                  <a:lnTo>
                    <a:pt x="717151" y="726396"/>
                  </a:lnTo>
                  <a:lnTo>
                    <a:pt x="0" y="726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2C921EF4-1C77-6877-20A2-E93F45C46226}"/>
                </a:ext>
              </a:extLst>
            </p:cNvPr>
            <p:cNvSpPr txBox="1"/>
            <p:nvPr/>
          </p:nvSpPr>
          <p:spPr>
            <a:xfrm>
              <a:off x="850769" y="-47626"/>
              <a:ext cx="6264495" cy="65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20"/>
                </a:lnSpc>
                <a:spcBef>
                  <a:spcPct val="0"/>
                </a:spcBef>
              </a:pPr>
              <a:r>
                <a:rPr lang="en-US" sz="2400" b="1" i="0" dirty="0">
                  <a:solidFill>
                    <a:srgbClr val="50525A"/>
                  </a:solidFill>
                  <a:latin typeface="+mn-lt"/>
                  <a:ea typeface="Cambria Bold"/>
                  <a:cs typeface="Cambria Bold"/>
                  <a:sym typeface="Cambria Bold"/>
                </a:rPr>
                <a:t>Transparent</a:t>
              </a:r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C8EE308C-8095-B068-ECB9-80341907ADB5}"/>
              </a:ext>
            </a:extLst>
          </p:cNvPr>
          <p:cNvGrpSpPr/>
          <p:nvPr userDrawn="1"/>
        </p:nvGrpSpPr>
        <p:grpSpPr>
          <a:xfrm>
            <a:off x="6240364" y="3426373"/>
            <a:ext cx="5113436" cy="493148"/>
            <a:chOff x="297349" y="-47625"/>
            <a:chExt cx="6817915" cy="657530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87B0003D-94D2-C128-86B9-7FD73DD92B49}"/>
                </a:ext>
              </a:extLst>
            </p:cNvPr>
            <p:cNvSpPr/>
            <p:nvPr/>
          </p:nvSpPr>
          <p:spPr>
            <a:xfrm>
              <a:off x="297349" y="117021"/>
              <a:ext cx="486611" cy="492884"/>
            </a:xfrm>
            <a:custGeom>
              <a:avLst/>
              <a:gdLst/>
              <a:ahLst/>
              <a:cxnLst/>
              <a:rect l="l" t="t" r="r" b="b"/>
              <a:pathLst>
                <a:path w="717151" h="726396">
                  <a:moveTo>
                    <a:pt x="0" y="0"/>
                  </a:moveTo>
                  <a:lnTo>
                    <a:pt x="717151" y="0"/>
                  </a:lnTo>
                  <a:lnTo>
                    <a:pt x="717151" y="726396"/>
                  </a:lnTo>
                  <a:lnTo>
                    <a:pt x="0" y="726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6">
              <a:extLst>
                <a:ext uri="{FF2B5EF4-FFF2-40B4-BE49-F238E27FC236}">
                  <a16:creationId xmlns:a16="http://schemas.microsoft.com/office/drawing/2014/main" id="{BEDD2400-3294-5228-F5A9-54554D08388B}"/>
                </a:ext>
              </a:extLst>
            </p:cNvPr>
            <p:cNvSpPr txBox="1"/>
            <p:nvPr/>
          </p:nvSpPr>
          <p:spPr>
            <a:xfrm>
              <a:off x="850769" y="-47625"/>
              <a:ext cx="6264495" cy="657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20"/>
                </a:lnSpc>
                <a:spcBef>
                  <a:spcPct val="0"/>
                </a:spcBef>
              </a:pPr>
              <a:r>
                <a:rPr lang="en-US" sz="2400" b="1" i="0" dirty="0">
                  <a:solidFill>
                    <a:srgbClr val="50525A"/>
                  </a:solidFill>
                  <a:latin typeface="+mn-lt"/>
                  <a:ea typeface="Cambria Bold"/>
                  <a:cs typeface="Cambria Bold"/>
                  <a:sym typeface="Cambria Bold"/>
                </a:rPr>
                <a:t>Innovative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29CEC79-9F46-6819-3D2F-FDBB6EB5891D}"/>
              </a:ext>
            </a:extLst>
          </p:cNvPr>
          <p:cNvSpPr txBox="1"/>
          <p:nvPr userDrawn="1"/>
        </p:nvSpPr>
        <p:spPr>
          <a:xfrm>
            <a:off x="1203159" y="2534858"/>
            <a:ext cx="396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Helvetica" pitchFamily="2" charset="0"/>
              </a:rPr>
              <a:t>We prioritize student choices, needs, interests, and well-being.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79C866-C51D-BD1C-558D-7808AC7A281A}"/>
              </a:ext>
            </a:extLst>
          </p:cNvPr>
          <p:cNvSpPr txBox="1"/>
          <p:nvPr userDrawn="1"/>
        </p:nvSpPr>
        <p:spPr>
          <a:xfrm>
            <a:off x="1203157" y="4025359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Helvetica" pitchFamily="2" charset="0"/>
              </a:rPr>
              <a:t>We influence systems and policies that maximize resources, reduce waste, and streamline processes.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2746C9-7AAB-1245-76AE-3A2095353990}"/>
              </a:ext>
            </a:extLst>
          </p:cNvPr>
          <p:cNvSpPr txBox="1"/>
          <p:nvPr userDrawn="1"/>
        </p:nvSpPr>
        <p:spPr>
          <a:xfrm>
            <a:off x="1203157" y="5622841"/>
            <a:ext cx="5136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Helvetica" pitchFamily="2" charset="0"/>
              </a:rPr>
              <a:t>We model and promote practices that drive high standards characterized by honesty, integrity, and reliability.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51858-443B-742D-D7D5-9C36976088A8}"/>
              </a:ext>
            </a:extLst>
          </p:cNvPr>
          <p:cNvSpPr txBox="1"/>
          <p:nvPr userDrawn="1"/>
        </p:nvSpPr>
        <p:spPr>
          <a:xfrm>
            <a:off x="6589476" y="2537088"/>
            <a:ext cx="469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Helvetica" pitchFamily="2" charset="0"/>
              </a:rPr>
              <a:t>We communicate information in a clear, understandable, and accurate manner.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3DD34-3970-6FBC-8EEA-3900E029CA70}"/>
              </a:ext>
            </a:extLst>
          </p:cNvPr>
          <p:cNvSpPr txBox="1"/>
          <p:nvPr userDrawn="1"/>
        </p:nvSpPr>
        <p:spPr>
          <a:xfrm>
            <a:off x="6589476" y="4025359"/>
            <a:ext cx="483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Helvetica" pitchFamily="2" charset="0"/>
              </a:rPr>
              <a:t>We pursue ideas that promote continuous improvement and advancement.</a:t>
            </a:r>
          </a:p>
        </p:txBody>
      </p:sp>
    </p:spTree>
    <p:extLst>
      <p:ext uri="{BB962C8B-B14F-4D97-AF65-F5344CB8AC3E}">
        <p14:creationId xmlns:p14="http://schemas.microsoft.com/office/powerpoint/2010/main" val="1538239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pattFill prst="pct80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4FE5DEA-9CC7-B699-2A1A-988557616AA4}"/>
              </a:ext>
            </a:extLst>
          </p:cNvPr>
          <p:cNvSpPr/>
          <p:nvPr userDrawn="1"/>
        </p:nvSpPr>
        <p:spPr>
          <a:xfrm>
            <a:off x="4310112" y="1801695"/>
            <a:ext cx="3571775" cy="3254609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6" y="0"/>
                </a:lnTo>
                <a:lnTo>
                  <a:pt x="4258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7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803D-A7E4-ACFC-D713-CCCA5DFCD8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7339" y="1122363"/>
            <a:ext cx="8600661" cy="2387600"/>
          </a:xfrm>
        </p:spPr>
        <p:txBody>
          <a:bodyPr anchor="b"/>
          <a:lstStyle>
            <a:lvl1pPr algn="l">
              <a:defRPr sz="60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4887-82C4-C30B-BF97-0B5244970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339" y="3602038"/>
            <a:ext cx="860066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3F298-6C0B-400E-EDBF-52562E33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FEAAF-16F5-84F6-504D-77F78775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302E0-6A50-70F0-BEFA-A3E05C6E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772281-25D4-DCA2-A888-39970A7AFC7A}"/>
              </a:ext>
            </a:extLst>
          </p:cNvPr>
          <p:cNvCxnSpPr>
            <a:cxnSpLocks/>
          </p:cNvCxnSpPr>
          <p:nvPr userDrawn="1"/>
        </p:nvCxnSpPr>
        <p:spPr>
          <a:xfrm>
            <a:off x="2956891" y="1122362"/>
            <a:ext cx="10124661" cy="0"/>
          </a:xfrm>
          <a:prstGeom prst="line">
            <a:avLst/>
          </a:prstGeom>
          <a:ln w="127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7" name="Picture 6" descr="A yellow and grey triangle&#10;&#10;Description automatically generated">
            <a:extLst>
              <a:ext uri="{FF2B5EF4-FFF2-40B4-BE49-F238E27FC236}">
                <a16:creationId xmlns:a16="http://schemas.microsoft.com/office/drawing/2014/main" id="{2F1C0A34-2326-2C04-9016-0C73AE85C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8072" y="5906707"/>
            <a:ext cx="912224" cy="899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E54821-EFDE-CA96-986A-F114038E799A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FBA0D9-EE96-3D6F-3DDF-997726BDC89F}"/>
              </a:ext>
            </a:extLst>
          </p:cNvPr>
          <p:cNvSpPr/>
          <p:nvPr userDrawn="1"/>
        </p:nvSpPr>
        <p:spPr>
          <a:xfrm flipV="1">
            <a:off x="2049117" y="1003099"/>
            <a:ext cx="914400" cy="238527"/>
          </a:xfrm>
          <a:prstGeom prst="roundRect">
            <a:avLst/>
          </a:prstGeom>
          <a:solidFill>
            <a:srgbClr val="F7AA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37385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More Inf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7AE5FD82-A054-B33B-23B2-A8FE8C00B5BA}"/>
              </a:ext>
            </a:extLst>
          </p:cNvPr>
          <p:cNvSpPr/>
          <p:nvPr userDrawn="1"/>
        </p:nvSpPr>
        <p:spPr>
          <a:xfrm>
            <a:off x="1342447" y="600963"/>
            <a:ext cx="9507105" cy="2376776"/>
          </a:xfrm>
          <a:custGeom>
            <a:avLst/>
            <a:gdLst/>
            <a:ahLst/>
            <a:cxnLst/>
            <a:rect l="l" t="t" r="r" b="b"/>
            <a:pathLst>
              <a:path w="11241809" h="2810452">
                <a:moveTo>
                  <a:pt x="0" y="0"/>
                </a:moveTo>
                <a:lnTo>
                  <a:pt x="11241808" y="0"/>
                </a:lnTo>
                <a:lnTo>
                  <a:pt x="11241808" y="2810452"/>
                </a:lnTo>
                <a:lnTo>
                  <a:pt x="0" y="2810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1BB7FF0-C0D1-DDE2-79E4-29947F4E9BA4}"/>
              </a:ext>
            </a:extLst>
          </p:cNvPr>
          <p:cNvSpPr/>
          <p:nvPr userDrawn="1"/>
        </p:nvSpPr>
        <p:spPr>
          <a:xfrm>
            <a:off x="9877757" y="3509301"/>
            <a:ext cx="1391050" cy="1396751"/>
          </a:xfrm>
          <a:custGeom>
            <a:avLst/>
            <a:gdLst/>
            <a:ahLst/>
            <a:cxnLst/>
            <a:rect l="l" t="t" r="r" b="b"/>
            <a:pathLst>
              <a:path w="2307632" h="2317089">
                <a:moveTo>
                  <a:pt x="0" y="0"/>
                </a:moveTo>
                <a:lnTo>
                  <a:pt x="2307632" y="0"/>
                </a:lnTo>
                <a:lnTo>
                  <a:pt x="2307632" y="2317089"/>
                </a:lnTo>
                <a:lnTo>
                  <a:pt x="0" y="2317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853524-C78E-7ACE-11AD-5C5F03890604}"/>
              </a:ext>
            </a:extLst>
          </p:cNvPr>
          <p:cNvSpPr txBox="1"/>
          <p:nvPr userDrawn="1"/>
        </p:nvSpPr>
        <p:spPr>
          <a:xfrm>
            <a:off x="923193" y="3428724"/>
            <a:ext cx="3640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Torree Pederson</a:t>
            </a:r>
          </a:p>
          <a:p>
            <a:r>
              <a:rPr lang="en-US" i="1" dirty="0"/>
              <a:t>President</a:t>
            </a:r>
          </a:p>
          <a:p>
            <a:endParaRPr lang="en-US" dirty="0"/>
          </a:p>
          <a:p>
            <a:r>
              <a:rPr lang="en-US" dirty="0"/>
              <a:t>913-484-4202</a:t>
            </a:r>
          </a:p>
          <a:p>
            <a:r>
              <a:rPr lang="en-US" dirty="0" err="1"/>
              <a:t>Torree@WeAreAligned.org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9F6D8-54DE-CD90-5FF4-20661B46FDC2}"/>
              </a:ext>
            </a:extLst>
          </p:cNvPr>
          <p:cNvSpPr txBox="1"/>
          <p:nvPr userDrawn="1"/>
        </p:nvSpPr>
        <p:spPr>
          <a:xfrm>
            <a:off x="5838093" y="4985183"/>
            <a:ext cx="563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Sign up for our weekly newsletters.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D57C7-2B7D-2826-F811-AEE86271B698}"/>
              </a:ext>
            </a:extLst>
          </p:cNvPr>
          <p:cNvSpPr txBox="1"/>
          <p:nvPr userDrawn="1"/>
        </p:nvSpPr>
        <p:spPr>
          <a:xfrm>
            <a:off x="4223237" y="5887705"/>
            <a:ext cx="374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spc="300" dirty="0">
                <a:latin typeface="Helvetica" pitchFamily="2" charset="0"/>
              </a:rPr>
              <a:t>WeAreAligned.org</a:t>
            </a:r>
          </a:p>
        </p:txBody>
      </p:sp>
    </p:spTree>
    <p:extLst>
      <p:ext uri="{BB962C8B-B14F-4D97-AF65-F5344CB8AC3E}">
        <p14:creationId xmlns:p14="http://schemas.microsoft.com/office/powerpoint/2010/main" val="693082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and grey logo&#10;&#10;Description automatically generated">
            <a:extLst>
              <a:ext uri="{FF2B5EF4-FFF2-40B4-BE49-F238E27FC236}">
                <a16:creationId xmlns:a16="http://schemas.microsoft.com/office/drawing/2014/main" id="{A5C9FA48-4294-5F4E-5762-048BF4F26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4923" y="1545720"/>
            <a:ext cx="5642153" cy="3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5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F5CD-FF59-859B-70B3-79149CE1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5912-4C7F-8036-5132-0BCB3FBA2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C9EB6-C8BE-9C1B-A86D-B19EE55E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BBD68-1920-BF86-79C6-66C36864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DB4B3-AD4A-3C2D-1FF2-2B9A7601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yellow and grey triangle&#10;&#10;Description automatically generated">
            <a:extLst>
              <a:ext uri="{FF2B5EF4-FFF2-40B4-BE49-F238E27FC236}">
                <a16:creationId xmlns:a16="http://schemas.microsoft.com/office/drawing/2014/main" id="{198F75F7-5CA8-F8F8-4918-6F54C0DAD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6288" y="5817014"/>
            <a:ext cx="912224" cy="8992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D7EB3A-1C7B-7F88-128B-2C30C6BF9295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3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BC6E-9F7D-1837-997B-7022AA75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6C847-5031-F450-01F7-8BE0C25B1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69077-BD84-3B67-73CB-253CD33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14F6B-F52E-F002-8477-29BC6292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58566-8613-3528-CDE5-385FC501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yellow and grey triangle&#10;&#10;Description automatically generated">
            <a:extLst>
              <a:ext uri="{FF2B5EF4-FFF2-40B4-BE49-F238E27FC236}">
                <a16:creationId xmlns:a16="http://schemas.microsoft.com/office/drawing/2014/main" id="{0620C6F7-BDBB-FA89-E925-6FDFFBDB1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6288" y="5817014"/>
            <a:ext cx="912224" cy="899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26B0FF-DC4B-B7D9-AE2E-88C0CB098587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9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0716-775F-C6DC-CA12-AB66D6702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1CA71-AC34-56DE-984E-D3A9A61B8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  <a:lvl2pPr>
              <a:defRPr b="0" i="0">
                <a:latin typeface="Helvetica" pitchFamily="2" charset="0"/>
              </a:defRPr>
            </a:lvl2pPr>
            <a:lvl3pPr>
              <a:defRPr b="0" i="0">
                <a:latin typeface="Helvetica" pitchFamily="2" charset="0"/>
              </a:defRPr>
            </a:lvl3pPr>
            <a:lvl4pPr>
              <a:defRPr b="0" i="0">
                <a:latin typeface="Helvetica" pitchFamily="2" charset="0"/>
              </a:defRPr>
            </a:lvl4pPr>
            <a:lvl5pPr>
              <a:defRPr b="0" i="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CDA67-1889-B450-FCC4-E6C8C91C2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  <a:lvl2pPr>
              <a:defRPr b="0" i="0">
                <a:latin typeface="Helvetica" pitchFamily="2" charset="0"/>
              </a:defRPr>
            </a:lvl2pPr>
            <a:lvl3pPr>
              <a:defRPr b="0" i="0">
                <a:latin typeface="Helvetica" pitchFamily="2" charset="0"/>
              </a:defRPr>
            </a:lvl3pPr>
            <a:lvl4pPr>
              <a:defRPr b="0" i="0">
                <a:latin typeface="Helvetica" pitchFamily="2" charset="0"/>
              </a:defRPr>
            </a:lvl4pPr>
            <a:lvl5pPr>
              <a:defRPr b="0" i="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BE27D-0700-EAD9-5F55-36E92B6B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5792E-5AE7-C532-628B-F57D57BA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8136F-F838-6397-83EB-D8B7386C3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and grey triangle&#10;&#10;Description automatically generated">
            <a:extLst>
              <a:ext uri="{FF2B5EF4-FFF2-40B4-BE49-F238E27FC236}">
                <a16:creationId xmlns:a16="http://schemas.microsoft.com/office/drawing/2014/main" id="{543434E6-CF4A-B2CF-A4AA-4C0728ED4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6288" y="5817014"/>
            <a:ext cx="912224" cy="899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31E58D-76DB-7D15-2FC9-556DE6388F5F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E21F-6339-0E38-A487-8FF5F4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6E557-3381-C03F-DBB9-CE71756D0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EA4D3-0FFE-B808-B87E-B170E3FFB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  <a:lvl2pPr>
              <a:defRPr b="0" i="0">
                <a:latin typeface="Helvetica" pitchFamily="2" charset="0"/>
              </a:defRPr>
            </a:lvl2pPr>
            <a:lvl3pPr>
              <a:defRPr b="0" i="0">
                <a:latin typeface="Helvetica" pitchFamily="2" charset="0"/>
              </a:defRPr>
            </a:lvl3pPr>
            <a:lvl4pPr>
              <a:defRPr b="0" i="0">
                <a:latin typeface="Helvetica" pitchFamily="2" charset="0"/>
              </a:defRPr>
            </a:lvl4pPr>
            <a:lvl5pPr>
              <a:defRPr b="0" i="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203DB-AB34-BF2A-3EB1-58A966DDF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7A109-12A6-B202-2B31-3668C88E63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" pitchFamily="2" charset="0"/>
              </a:defRPr>
            </a:lvl1pPr>
            <a:lvl2pPr>
              <a:defRPr b="0" i="0">
                <a:latin typeface="Helvetica" pitchFamily="2" charset="0"/>
              </a:defRPr>
            </a:lvl2pPr>
            <a:lvl3pPr>
              <a:defRPr b="0" i="0">
                <a:latin typeface="Helvetica" pitchFamily="2" charset="0"/>
              </a:defRPr>
            </a:lvl3pPr>
            <a:lvl4pPr>
              <a:defRPr b="0" i="0">
                <a:latin typeface="Helvetica" pitchFamily="2" charset="0"/>
              </a:defRPr>
            </a:lvl4pPr>
            <a:lvl5pPr>
              <a:defRPr b="0" i="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8FD63-9D8C-BD29-3728-F40312D3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C58AAC-99A8-20E0-215E-5A1CF23A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091E7-3C3E-2D00-5B9F-2770E7BB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yellow and grey triangle&#10;&#10;Description automatically generated">
            <a:extLst>
              <a:ext uri="{FF2B5EF4-FFF2-40B4-BE49-F238E27FC236}">
                <a16:creationId xmlns:a16="http://schemas.microsoft.com/office/drawing/2014/main" id="{32A36914-30CB-2C7E-A801-50C91C19D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6288" y="5817014"/>
            <a:ext cx="912224" cy="899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AF5EFC-8465-CABF-EEB7-69A83A45BBF0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4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44368-4BBA-78C3-E4FE-738E0FC1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F526ED-B888-E78A-32B6-9570368B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D7CCE-3C31-CA56-9967-1FAA45FD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A4AD8-2589-AC2C-33D6-06B46062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yellow and grey triangle&#10;&#10;Description automatically generated">
            <a:extLst>
              <a:ext uri="{FF2B5EF4-FFF2-40B4-BE49-F238E27FC236}">
                <a16:creationId xmlns:a16="http://schemas.microsoft.com/office/drawing/2014/main" id="{213164BE-D8A0-A1E8-0111-784122270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6288" y="5817014"/>
            <a:ext cx="912224" cy="899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FACE2F-B4EB-8725-FAD8-5877C88BF490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3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97A2-97CA-2A61-99B7-E6C84A3D0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E0D31-BC65-0D77-07CB-800ACAD3C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Helvetica" pitchFamily="2" charset="0"/>
              </a:defRPr>
            </a:lvl1pPr>
            <a:lvl2pPr>
              <a:defRPr sz="2800" b="0" i="0">
                <a:latin typeface="Helvetica" pitchFamily="2" charset="0"/>
              </a:defRPr>
            </a:lvl2pPr>
            <a:lvl3pPr>
              <a:defRPr sz="2400" b="0" i="0">
                <a:latin typeface="Helvetica" pitchFamily="2" charset="0"/>
              </a:defRPr>
            </a:lvl3pPr>
            <a:lvl4pPr>
              <a:defRPr sz="2000" b="0" i="0">
                <a:latin typeface="Helvetica" pitchFamily="2" charset="0"/>
              </a:defRPr>
            </a:lvl4pPr>
            <a:lvl5pPr>
              <a:defRPr sz="2000" b="0" i="0">
                <a:latin typeface="Helvetica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A6A19-73BB-C23C-74A4-13F149B08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1AF87-57A9-81AB-BA2C-8DF485C8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D3645-16B4-CD12-AC19-2160CF10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35C24-EDAB-DD57-8B64-DA5D8469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and grey triangle&#10;&#10;Description automatically generated">
            <a:extLst>
              <a:ext uri="{FF2B5EF4-FFF2-40B4-BE49-F238E27FC236}">
                <a16:creationId xmlns:a16="http://schemas.microsoft.com/office/drawing/2014/main" id="{86F97A09-D060-DDFD-D174-BE5CAF827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6288" y="5817014"/>
            <a:ext cx="912224" cy="899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BE2418-6826-5CA7-0CE0-D96291ACD11B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7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AC01B-FE49-C7FB-8B76-F42BE22D5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3E01A-C038-A3F5-3CE6-7AF8FA7F1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8F401-A4E2-5ACB-53F7-172ECB3BD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77E6B-D810-EC64-D7CF-DB6F413C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4E68C-DF53-E74D-2BBF-272F6621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B2366-84B9-E7A7-9654-0027EDB9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06BD0-63E0-FF4A-BF25-38CF94D246E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yellow and grey triangle&#10;&#10;Description automatically generated">
            <a:extLst>
              <a:ext uri="{FF2B5EF4-FFF2-40B4-BE49-F238E27FC236}">
                <a16:creationId xmlns:a16="http://schemas.microsoft.com/office/drawing/2014/main" id="{EDD6DDDA-077E-B278-F1DE-13CB8EB0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6288" y="5817014"/>
            <a:ext cx="912224" cy="899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9A294F-7DE4-0BD3-3EF7-9A6204CA0C83}"/>
              </a:ext>
            </a:extLst>
          </p:cNvPr>
          <p:cNvSpPr/>
          <p:nvPr userDrawn="1"/>
        </p:nvSpPr>
        <p:spPr>
          <a:xfrm>
            <a:off x="0" y="0"/>
            <a:ext cx="679622" cy="6858000"/>
          </a:xfrm>
          <a:prstGeom prst="rect">
            <a:avLst/>
          </a:prstGeom>
          <a:gradFill flip="none" rotWithShape="1">
            <a:gsLst>
              <a:gs pos="23000">
                <a:srgbClr val="F7AA00">
                  <a:alpha val="20000"/>
                </a:srgbClr>
              </a:gs>
              <a:gs pos="49000">
                <a:srgbClr val="F7AA00">
                  <a:lumMod val="80000"/>
                  <a:lumOff val="20000"/>
                  <a:alpha val="49675"/>
                </a:srgbClr>
              </a:gs>
              <a:gs pos="75000">
                <a:srgbClr val="F7AA00">
                  <a:alpha val="69000"/>
                </a:srgbClr>
              </a:gs>
              <a:gs pos="100000">
                <a:srgbClr val="F7AA00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3D28C-B25D-B310-662D-E665BCA7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D1100-28F7-9341-A899-A4B0F7382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7FBD9-3065-4DF4-1141-8685215A6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68F03-769F-4B47-ACC2-CC601C046D2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352E-765A-B5F7-11C9-7C8BCF95B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82B9E-8864-05A0-8C31-C541D07F8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06BD0-63E0-FF4A-BF25-38CF94D246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6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A5D23-F022-B9A0-95FA-CBFA1C1C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15BC6-8043-47C9-1FB8-F493BA48C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0FC49-5884-B5F6-FBDA-EEDE167D6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E543DA-492B-274C-B03D-32E37ACC4D1E}" type="datetimeFigureOut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DF641-7779-EA40-CDFE-015719311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24AFC-DB3F-2397-9E61-AC2EFB28B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82E546-9C99-DB42-8936-A5F52A54E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9" r:id="rId3"/>
    <p:sldLayoutId id="2147483693" r:id="rId4"/>
    <p:sldLayoutId id="2147483691" r:id="rId5"/>
    <p:sldLayoutId id="2147483688" r:id="rId6"/>
    <p:sldLayoutId id="2147483689" r:id="rId7"/>
    <p:sldLayoutId id="2147483690" r:id="rId8"/>
    <p:sldLayoutId id="2147483686" r:id="rId9"/>
    <p:sldLayoutId id="2147483685" r:id="rId10"/>
    <p:sldLayoutId id="214748368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</a:schemeClr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</a:schemeClr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</a:schemeClr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</a:schemeClr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</a:schemeClr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29DF-CCC7-9628-3839-940F1F7A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State Policy Priorities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EB17-A153-3791-54D0-63E72E63B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Guiding our work in Missouri</a:t>
            </a:r>
          </a:p>
        </p:txBody>
      </p:sp>
    </p:spTree>
    <p:extLst>
      <p:ext uri="{BB962C8B-B14F-4D97-AF65-F5344CB8AC3E}">
        <p14:creationId xmlns:p14="http://schemas.microsoft.com/office/powerpoint/2010/main" val="4204693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4C84-05B3-4C2C-D7FB-6F233F1E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Missouri Priorities</a:t>
            </a:r>
          </a:p>
        </p:txBody>
      </p:sp>
      <p:pic>
        <p:nvPicPr>
          <p:cNvPr id="5" name="Graphic 4" descr="Man With Pram with solid fill">
            <a:extLst>
              <a:ext uri="{FF2B5EF4-FFF2-40B4-BE49-F238E27FC236}">
                <a16:creationId xmlns:a16="http://schemas.microsoft.com/office/drawing/2014/main" id="{DD9537F9-91C2-1494-E3FD-471AFD40C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8280" y="1562345"/>
            <a:ext cx="1798133" cy="1798133"/>
          </a:xfrm>
          <a:prstGeom prst="rect">
            <a:avLst/>
          </a:prstGeom>
        </p:spPr>
      </p:pic>
      <p:pic>
        <p:nvPicPr>
          <p:cNvPr id="7" name="Graphic 6" descr="Circles with arrows with solid fill">
            <a:extLst>
              <a:ext uri="{FF2B5EF4-FFF2-40B4-BE49-F238E27FC236}">
                <a16:creationId xmlns:a16="http://schemas.microsoft.com/office/drawing/2014/main" id="{40C5E956-2002-3B46-D6E5-858A7D1C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5293" y="1562345"/>
            <a:ext cx="1798133" cy="1798133"/>
          </a:xfrm>
          <a:prstGeom prst="rect">
            <a:avLst/>
          </a:prstGeom>
        </p:spPr>
      </p:pic>
      <p:pic>
        <p:nvPicPr>
          <p:cNvPr id="10" name="Graphic 9" descr="Books with solid fill">
            <a:extLst>
              <a:ext uri="{FF2B5EF4-FFF2-40B4-BE49-F238E27FC236}">
                <a16:creationId xmlns:a16="http://schemas.microsoft.com/office/drawing/2014/main" id="{289F3397-C030-088A-FFBF-F1363F9E2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9318" y="1562345"/>
            <a:ext cx="1798133" cy="1798133"/>
          </a:xfrm>
          <a:prstGeom prst="rect">
            <a:avLst/>
          </a:prstGeom>
        </p:spPr>
      </p:pic>
      <p:pic>
        <p:nvPicPr>
          <p:cNvPr id="12" name="Graphic 11" descr="Pie chart with solid fill">
            <a:extLst>
              <a:ext uri="{FF2B5EF4-FFF2-40B4-BE49-F238E27FC236}">
                <a16:creationId xmlns:a16="http://schemas.microsoft.com/office/drawing/2014/main" id="{E99D3193-B31B-8DF8-C224-3ADAF962A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2306" y="1562345"/>
            <a:ext cx="1798133" cy="1798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EB0D66-1D02-71C5-285A-CEDEB0F552CC}"/>
              </a:ext>
            </a:extLst>
          </p:cNvPr>
          <p:cNvSpPr txBox="1"/>
          <p:nvPr/>
        </p:nvSpPr>
        <p:spPr>
          <a:xfrm>
            <a:off x="866631" y="3665250"/>
            <a:ext cx="2712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Care &amp;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 childcare tax credits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Protect Pre-K appropriations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A56144-084B-6A1D-D4C2-D3AB7C994B81}"/>
              </a:ext>
            </a:extLst>
          </p:cNvPr>
          <p:cNvSpPr txBox="1"/>
          <p:nvPr/>
        </p:nvSpPr>
        <p:spPr>
          <a:xfrm>
            <a:off x="4147043" y="3665250"/>
            <a:ext cx="2037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Open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 school choice across districts with transportation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F35AA-B5F0-53C0-F495-7785DCB6710A}"/>
              </a:ext>
            </a:extLst>
          </p:cNvPr>
          <p:cNvSpPr txBox="1"/>
          <p:nvPr/>
        </p:nvSpPr>
        <p:spPr>
          <a:xfrm>
            <a:off x="6752066" y="3657402"/>
            <a:ext cx="2679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School Finance Reform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modernization task force work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6C4C4-B81F-DCCC-D648-A814DD2CD54E}"/>
              </a:ext>
            </a:extLst>
          </p:cNvPr>
          <p:cNvSpPr txBox="1"/>
          <p:nvPr/>
        </p:nvSpPr>
        <p:spPr>
          <a:xfrm>
            <a:off x="9999318" y="3657402"/>
            <a:ext cx="2037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implementation of science of reading-based literacy</a:t>
            </a:r>
          </a:p>
        </p:txBody>
      </p:sp>
    </p:spTree>
    <p:extLst>
      <p:ext uri="{BB962C8B-B14F-4D97-AF65-F5344CB8AC3E}">
        <p14:creationId xmlns:p14="http://schemas.microsoft.com/office/powerpoint/2010/main" val="3053040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igned PPT Template 25">
      <a:dk1>
        <a:srgbClr val="424242"/>
      </a:dk1>
      <a:lt1>
        <a:srgbClr val="FFFFFF"/>
      </a:lt1>
      <a:dk2>
        <a:srgbClr val="FFA900"/>
      </a:dk2>
      <a:lt2>
        <a:srgbClr val="E7E6E6"/>
      </a:lt2>
      <a:accent1>
        <a:srgbClr val="F6A900"/>
      </a:accent1>
      <a:accent2>
        <a:srgbClr val="FF2600"/>
      </a:accent2>
      <a:accent3>
        <a:srgbClr val="A6FCD5"/>
      </a:accent3>
      <a:accent4>
        <a:srgbClr val="FFC000"/>
      </a:accent4>
      <a:accent5>
        <a:srgbClr val="5B9BD5"/>
      </a:accent5>
      <a:accent6>
        <a:srgbClr val="D5D5D5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igned_Presentation_Template_25" id="{C17B40FF-3236-AD49-939F-43A8C8CFDEB6}" vid="{2767C099-B91F-2847-A34E-079DC822982C}"/>
    </a:ext>
  </a:extLst>
</a:theme>
</file>

<file path=ppt/theme/theme2.xml><?xml version="1.0" encoding="utf-8"?>
<a:theme xmlns:a="http://schemas.openxmlformats.org/drawingml/2006/main" name="Custom Design">
  <a:themeElements>
    <a:clrScheme name="Aligned Brand Standards">
      <a:dk1>
        <a:srgbClr val="53595F"/>
      </a:dk1>
      <a:lt1>
        <a:srgbClr val="FFFFFF"/>
      </a:lt1>
      <a:dk2>
        <a:srgbClr val="A8ABB0"/>
      </a:dk2>
      <a:lt2>
        <a:srgbClr val="E7E6E6"/>
      </a:lt2>
      <a:accent1>
        <a:srgbClr val="F6AB02"/>
      </a:accent1>
      <a:accent2>
        <a:srgbClr val="A7D1BE"/>
      </a:accent2>
      <a:accent3>
        <a:srgbClr val="F54507"/>
      </a:accent3>
      <a:accent4>
        <a:srgbClr val="FFC000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igned_Presentation_Template_25" id="{C17B40FF-3236-AD49-939F-43A8C8CFDEB6}" vid="{F3D0D5CA-F95B-7546-BB8D-54CF738F1D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264c71-e3b5-4029-9edd-d9f8b026c094" xsi:nil="true"/>
    <lcf76f155ced4ddcb4097134ff3c332f xmlns="20bde4fc-960b-473f-8860-9b07f48ad2e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4FADBBC47394999AF727DC83151B7" ma:contentTypeVersion="13" ma:contentTypeDescription="Create a new document." ma:contentTypeScope="" ma:versionID="eba911191cf2f0dbbb75068286e79141">
  <xsd:schema xmlns:xsd="http://www.w3.org/2001/XMLSchema" xmlns:xs="http://www.w3.org/2001/XMLSchema" xmlns:p="http://schemas.microsoft.com/office/2006/metadata/properties" xmlns:ns2="20bde4fc-960b-473f-8860-9b07f48ad2ee" xmlns:ns3="a1264c71-e3b5-4029-9edd-d9f8b026c094" targetNamespace="http://schemas.microsoft.com/office/2006/metadata/properties" ma:root="true" ma:fieldsID="397726d09d7fcf287c682b872d835a2d" ns2:_="" ns3:_="">
    <xsd:import namespace="20bde4fc-960b-473f-8860-9b07f48ad2ee"/>
    <xsd:import namespace="a1264c71-e3b5-4029-9edd-d9f8b026c0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bde4fc-960b-473f-8860-9b07f48ad2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1d0e3f6-a9c2-4644-9b4c-2994e13a6a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64c71-e3b5-4029-9edd-d9f8b026c09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557cf08-e392-4d49-a733-23a4ccabf9cd}" ma:internalName="TaxCatchAll" ma:showField="CatchAllData" ma:web="a1264c71-e3b5-4029-9edd-d9f8b026c0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0DA133-D166-4E0E-A057-474CD3D90D0C}">
  <ds:schemaRefs>
    <ds:schemaRef ds:uri="http://schemas.microsoft.com/office/2006/metadata/properties"/>
    <ds:schemaRef ds:uri="http://schemas.microsoft.com/office/infopath/2007/PartnerControls"/>
    <ds:schemaRef ds:uri="a1264c71-e3b5-4029-9edd-d9f8b026c094"/>
    <ds:schemaRef ds:uri="20bde4fc-960b-473f-8860-9b07f48ad2ee"/>
  </ds:schemaRefs>
</ds:datastoreItem>
</file>

<file path=customXml/itemProps2.xml><?xml version="1.0" encoding="utf-8"?>
<ds:datastoreItem xmlns:ds="http://schemas.openxmlformats.org/officeDocument/2006/customXml" ds:itemID="{5C603715-96BA-4D3A-B04D-998B041A9B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bde4fc-960b-473f-8860-9b07f48ad2ee"/>
    <ds:schemaRef ds:uri="a1264c71-e3b5-4029-9edd-d9f8b026c0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192834-3EA2-4868-AA9C-BD75325159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Aligned_Presentation_Template_25 (2)</Template>
  <TotalTime>239</TotalTime>
  <Words>47</Words>
  <Application>Microsoft Macintosh PowerPoint</Application>
  <PresentationFormat>Widescreen</PresentationFormat>
  <Paragraphs>12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Arial</vt:lpstr>
      <vt:lpstr>Cambria</vt:lpstr>
      <vt:lpstr>Helvetica</vt:lpstr>
      <vt:lpstr>Office Theme</vt:lpstr>
      <vt:lpstr>Custom Design</vt:lpstr>
      <vt:lpstr>2026 State Policy Priorities</vt:lpstr>
      <vt:lpstr>Missouri Priorities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Syverson</dc:creator>
  <cp:lastModifiedBy>James Malle</cp:lastModifiedBy>
  <cp:revision>4</cp:revision>
  <dcterms:created xsi:type="dcterms:W3CDTF">2025-05-05T20:35:19Z</dcterms:created>
  <dcterms:modified xsi:type="dcterms:W3CDTF">2025-10-02T13:40:35Z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0x0101002314FADBBC47394999AF727DC83151B7</vt:lpwstr>
  </property>
</Properties>
</file>